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Heebo"/>
      <p:regular r:id="rId19"/>
      <p:bold r:id="rId20"/>
    </p:embeddedFont>
    <p:embeddedFont>
      <p:font typeface="Crimson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ebo-bold.fntdata"/><Relationship Id="rId11" Type="http://schemas.openxmlformats.org/officeDocument/2006/relationships/slide" Target="slides/slide7.xml"/><Relationship Id="rId22" Type="http://schemas.openxmlformats.org/officeDocument/2006/relationships/font" Target="fonts/CrimsonPro-bold.fntdata"/><Relationship Id="rId10" Type="http://schemas.openxmlformats.org/officeDocument/2006/relationships/slide" Target="slides/slide6.xml"/><Relationship Id="rId21" Type="http://schemas.openxmlformats.org/officeDocument/2006/relationships/font" Target="fonts/CrimsonPro-regular.fntdata"/><Relationship Id="rId13" Type="http://schemas.openxmlformats.org/officeDocument/2006/relationships/slide" Target="slides/slide9.xml"/><Relationship Id="rId24" Type="http://schemas.openxmlformats.org/officeDocument/2006/relationships/font" Target="fonts/CrimsonPro-boldItalic.fntdata"/><Relationship Id="rId12" Type="http://schemas.openxmlformats.org/officeDocument/2006/relationships/slide" Target="slides/slide8.xml"/><Relationship Id="rId23" Type="http://schemas.openxmlformats.org/officeDocument/2006/relationships/font" Target="fonts/CrimsonPr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eb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37.png"/><Relationship Id="rId7" Type="http://schemas.openxmlformats.org/officeDocument/2006/relationships/image" Target="../media/image18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178725"/>
            <a:ext cx="2709267" cy="13545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6280190" y="387346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"/>
              <a:buNone/>
            </a:pPr>
            <a:r>
              <a:rPr b="0" i="0" lang="en-US" sz="44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Iteration 2</a:t>
            </a:r>
            <a:endParaRPr b="0" i="0" sz="4450" u="none" cap="none" strike="noStrike"/>
          </a:p>
        </p:txBody>
      </p:sp>
      <p:sp>
        <p:nvSpPr>
          <p:cNvPr id="79" name="Google Shape;79;p18"/>
          <p:cNvSpPr/>
          <p:nvPr/>
        </p:nvSpPr>
        <p:spPr>
          <a:xfrm>
            <a:off x="6280190" y="4922401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Team 1</a:t>
            </a:r>
            <a:endParaRPr b="0" i="0" sz="2650" u="none" cap="none" strike="noStrike"/>
          </a:p>
        </p:txBody>
      </p:sp>
      <p:sp>
        <p:nvSpPr>
          <p:cNvPr id="80" name="Google Shape;80;p18"/>
          <p:cNvSpPr/>
          <p:nvPr/>
        </p:nvSpPr>
        <p:spPr>
          <a:xfrm>
            <a:off x="6280190" y="568785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Masih Vahida, Robin Roeoesli, Jordyn Lipsey, Deasia Little, Ardit Briskaj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7" name="Google Shape;2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/>
          <p:nvPr/>
        </p:nvSpPr>
        <p:spPr>
          <a:xfrm>
            <a:off x="6280190" y="864156"/>
            <a:ext cx="5078254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100"/>
              <a:buFont typeface="Crimson Pro"/>
              <a:buNone/>
            </a:pPr>
            <a:r>
              <a:rPr b="0" i="0" lang="en-US" sz="31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Automated Testing Integration</a:t>
            </a:r>
            <a:endParaRPr b="0" i="0" sz="3100" u="none" cap="none" strike="noStrike"/>
          </a:p>
        </p:txBody>
      </p:sp>
      <p:sp>
        <p:nvSpPr>
          <p:cNvPr id="259" name="Google Shape;259;p27"/>
          <p:cNvSpPr/>
          <p:nvPr/>
        </p:nvSpPr>
        <p:spPr>
          <a:xfrm>
            <a:off x="6280190" y="1598414"/>
            <a:ext cx="7556421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Our CI/CD pipeline ensures continuous quality control, automating critical steps from build to deployment and issue tracking.</a:t>
            </a:r>
            <a:endParaRPr b="0" i="0" sz="1250" u="none" cap="none" strike="noStrike"/>
          </a:p>
        </p:txBody>
      </p:sp>
      <p:sp>
        <p:nvSpPr>
          <p:cNvPr id="260" name="Google Shape;260;p27"/>
          <p:cNvSpPr/>
          <p:nvPr/>
        </p:nvSpPr>
        <p:spPr>
          <a:xfrm>
            <a:off x="6280190" y="2285167"/>
            <a:ext cx="7556421" cy="960477"/>
          </a:xfrm>
          <a:prstGeom prst="roundRect">
            <a:avLst>
              <a:gd fmla="val 11424" name="adj"/>
            </a:avLst>
          </a:prstGeom>
          <a:solidFill>
            <a:srgbClr val="FFFFFF"/>
          </a:solidFill>
          <a:ln cap="flat" cmpd="sng" w="22850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6257330" y="2285167"/>
            <a:ext cx="91440" cy="960477"/>
          </a:xfrm>
          <a:prstGeom prst="roundRect">
            <a:avLst>
              <a:gd fmla="val 26046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6530340" y="2466737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Crimson Pr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CI/CD Workflow</a:t>
            </a:r>
            <a:endParaRPr b="0" i="0" sz="1550" u="none" cap="none" strike="noStrike"/>
          </a:p>
        </p:txBody>
      </p:sp>
      <p:sp>
        <p:nvSpPr>
          <p:cNvPr id="263" name="Google Shape;263;p27"/>
          <p:cNvSpPr/>
          <p:nvPr/>
        </p:nvSpPr>
        <p:spPr>
          <a:xfrm>
            <a:off x="6530340" y="2809994"/>
            <a:ext cx="7124700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Automatically builds Docker containers for both API and UI, initiating the testing process seamlessly.</a:t>
            </a:r>
            <a:endParaRPr b="0" i="0" sz="1250" u="none" cap="none" strike="noStrike"/>
          </a:p>
        </p:txBody>
      </p:sp>
      <p:sp>
        <p:nvSpPr>
          <p:cNvPr id="264" name="Google Shape;264;p27"/>
          <p:cNvSpPr/>
          <p:nvPr/>
        </p:nvSpPr>
        <p:spPr>
          <a:xfrm>
            <a:off x="6280190" y="3404354"/>
            <a:ext cx="7556421" cy="1214557"/>
          </a:xfrm>
          <a:prstGeom prst="roundRect">
            <a:avLst>
              <a:gd fmla="val 9034" name="adj"/>
            </a:avLst>
          </a:prstGeom>
          <a:solidFill>
            <a:srgbClr val="FFFFFF"/>
          </a:solidFill>
          <a:ln cap="flat" cmpd="sng" w="22850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6257330" y="3404354"/>
            <a:ext cx="91440" cy="1214557"/>
          </a:xfrm>
          <a:prstGeom prst="roundRect">
            <a:avLst>
              <a:gd fmla="val 26046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6530340" y="3585924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Crimson Pr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Playwright E2E Tests</a:t>
            </a:r>
            <a:endParaRPr b="0" i="0" sz="1550" u="none" cap="none" strike="noStrike"/>
          </a:p>
        </p:txBody>
      </p:sp>
      <p:sp>
        <p:nvSpPr>
          <p:cNvPr id="267" name="Google Shape;267;p27"/>
          <p:cNvSpPr/>
          <p:nvPr/>
        </p:nvSpPr>
        <p:spPr>
          <a:xfrm>
            <a:off x="6530340" y="3929182"/>
            <a:ext cx="7124700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Executed in GitHub Actions to verify critical functionalities, including user authentication and real-time messaging.</a:t>
            </a:r>
            <a:endParaRPr b="0" i="0" sz="1250" u="none" cap="none" strike="noStrike"/>
          </a:p>
        </p:txBody>
      </p:sp>
      <p:sp>
        <p:nvSpPr>
          <p:cNvPr id="268" name="Google Shape;268;p27"/>
          <p:cNvSpPr/>
          <p:nvPr/>
        </p:nvSpPr>
        <p:spPr>
          <a:xfrm>
            <a:off x="6280190" y="4777621"/>
            <a:ext cx="7556421" cy="1214557"/>
          </a:xfrm>
          <a:prstGeom prst="roundRect">
            <a:avLst>
              <a:gd fmla="val 9034" name="adj"/>
            </a:avLst>
          </a:prstGeom>
          <a:solidFill>
            <a:srgbClr val="FFFFFF"/>
          </a:solidFill>
          <a:ln cap="flat" cmpd="sng" w="22850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6257330" y="4777621"/>
            <a:ext cx="91440" cy="1214557"/>
          </a:xfrm>
          <a:prstGeom prst="roundRect">
            <a:avLst>
              <a:gd fmla="val 26046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6530340" y="4959191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Crimson Pr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Metric Uploads</a:t>
            </a:r>
            <a:endParaRPr b="0" i="0" sz="1550" u="none" cap="none" strike="noStrike"/>
          </a:p>
        </p:txBody>
      </p:sp>
      <p:sp>
        <p:nvSpPr>
          <p:cNvPr id="271" name="Google Shape;271;p27"/>
          <p:cNvSpPr/>
          <p:nvPr/>
        </p:nvSpPr>
        <p:spPr>
          <a:xfrm>
            <a:off x="6530340" y="5302448"/>
            <a:ext cx="7124700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Uploads key metrics such as Lines of Code (LOC), complexity, and function counts for comprehensive analysis.</a:t>
            </a:r>
            <a:endParaRPr b="0" i="0" sz="1250" u="none" cap="none" strike="noStrike"/>
          </a:p>
        </p:txBody>
      </p:sp>
      <p:sp>
        <p:nvSpPr>
          <p:cNvPr id="272" name="Google Shape;272;p27"/>
          <p:cNvSpPr/>
          <p:nvPr/>
        </p:nvSpPr>
        <p:spPr>
          <a:xfrm>
            <a:off x="6280190" y="6150888"/>
            <a:ext cx="7556421" cy="1214557"/>
          </a:xfrm>
          <a:prstGeom prst="roundRect">
            <a:avLst>
              <a:gd fmla="val 9034" name="adj"/>
            </a:avLst>
          </a:prstGeom>
          <a:solidFill>
            <a:srgbClr val="FFFFFF"/>
          </a:solidFill>
          <a:ln cap="flat" cmpd="sng" w="22850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6257330" y="6150888"/>
            <a:ext cx="91440" cy="1214557"/>
          </a:xfrm>
          <a:prstGeom prst="roundRect">
            <a:avLst>
              <a:gd fmla="val 26046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6530340" y="6332458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Crimson Pr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GitHub Issue Creation</a:t>
            </a:r>
            <a:endParaRPr b="0" i="0" sz="1550" u="none" cap="none" strike="noStrike"/>
          </a:p>
        </p:txBody>
      </p:sp>
      <p:sp>
        <p:nvSpPr>
          <p:cNvPr id="275" name="Google Shape;275;p27"/>
          <p:cNvSpPr/>
          <p:nvPr/>
        </p:nvSpPr>
        <p:spPr>
          <a:xfrm>
            <a:off x="6530340" y="6675715"/>
            <a:ext cx="7124700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Automates the creation of GitHub Issues for failed tests, facilitating prompt resolution and defect tracking.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/>
          <p:nvPr/>
        </p:nvSpPr>
        <p:spPr>
          <a:xfrm>
            <a:off x="793790" y="631627"/>
            <a:ext cx="4478417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100"/>
              <a:buFont typeface="Crimson Pro"/>
              <a:buNone/>
            </a:pPr>
            <a:r>
              <a:rPr b="0" i="0" lang="en-US" sz="31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Automated Testing Reports</a:t>
            </a:r>
            <a:endParaRPr b="0" i="0" sz="3100" u="none" cap="none" strike="noStrike"/>
          </a:p>
        </p:txBody>
      </p:sp>
      <p:sp>
        <p:nvSpPr>
          <p:cNvPr id="282" name="Google Shape;282;p28"/>
          <p:cNvSpPr/>
          <p:nvPr/>
        </p:nvSpPr>
        <p:spPr>
          <a:xfrm>
            <a:off x="793790" y="1445300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Detailed reports provide insights into test execution and code quality, empowering informed decision-making and continuous improvement.</a:t>
            </a:r>
            <a:endParaRPr b="0" i="0" sz="1250" u="none" cap="none" strike="noStrike"/>
          </a:p>
        </p:txBody>
      </p:sp>
      <p:pic>
        <p:nvPicPr>
          <p:cNvPr descr="preencoded.png" id="283" name="Google Shape;2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056567"/>
            <a:ext cx="3165634" cy="471177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/>
          <p:nvPr/>
        </p:nvSpPr>
        <p:spPr>
          <a:xfrm>
            <a:off x="793790" y="6946940"/>
            <a:ext cx="6327815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This report highlights the passing and failing tests, offering an immediate overview of the system's health.</a:t>
            </a:r>
            <a:endParaRPr b="0" i="0" sz="1250" u="none" cap="none" strike="noStrike"/>
          </a:p>
        </p:txBody>
      </p:sp>
      <p:pic>
        <p:nvPicPr>
          <p:cNvPr descr="preencoded.png" id="285" name="Google Shape;28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6416" y="2056567"/>
            <a:ext cx="4386263" cy="470296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/>
          <p:nvPr/>
        </p:nvSpPr>
        <p:spPr>
          <a:xfrm>
            <a:off x="7516416" y="6938129"/>
            <a:ext cx="6327815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This detailed summary provides a breakdown of test coverage, execution times, and any identified performance bottlenecks.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/>
          <p:nvPr/>
        </p:nvSpPr>
        <p:spPr>
          <a:xfrm>
            <a:off x="793790" y="252472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"/>
              <a:buNone/>
            </a:pPr>
            <a:r>
              <a:rPr b="0" i="0" lang="en-US" sz="44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QA Metrics</a:t>
            </a:r>
            <a:endParaRPr b="0" i="0" sz="4450" u="none" cap="none" strike="noStrike"/>
          </a:p>
        </p:txBody>
      </p:sp>
      <p:sp>
        <p:nvSpPr>
          <p:cNvPr id="293" name="Google Shape;293;p29"/>
          <p:cNvSpPr/>
          <p:nvPr/>
        </p:nvSpPr>
        <p:spPr>
          <a:xfrm>
            <a:off x="793790" y="4027289"/>
            <a:ext cx="4196358" cy="1677591"/>
          </a:xfrm>
          <a:prstGeom prst="roundRect">
            <a:avLst>
              <a:gd fmla="val 872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9"/>
          <p:cNvSpPr/>
          <p:nvPr/>
        </p:nvSpPr>
        <p:spPr>
          <a:xfrm>
            <a:off x="793790" y="3996809"/>
            <a:ext cx="4196358" cy="121920"/>
          </a:xfrm>
          <a:prstGeom prst="roundRect">
            <a:avLst>
              <a:gd fmla="val 27907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"/>
          <p:cNvSpPr/>
          <p:nvPr/>
        </p:nvSpPr>
        <p:spPr>
          <a:xfrm>
            <a:off x="2551688" y="3687128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6" name="Google Shape;29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761" y="3857268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/>
          <p:nvPr/>
        </p:nvSpPr>
        <p:spPr>
          <a:xfrm>
            <a:off x="1051084" y="45942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count-loc.sh</a:t>
            </a:r>
            <a:endParaRPr b="0" i="0" sz="2200" u="none" cap="none" strike="noStrike"/>
          </a:p>
        </p:txBody>
      </p:sp>
      <p:sp>
        <p:nvSpPr>
          <p:cNvPr id="298" name="Google Shape;298;p29"/>
          <p:cNvSpPr/>
          <p:nvPr/>
        </p:nvSpPr>
        <p:spPr>
          <a:xfrm>
            <a:off x="1051084" y="5084683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Lines of Code</a:t>
            </a:r>
            <a:endParaRPr b="0" i="0" sz="1750" u="none" cap="none" strike="noStrike"/>
          </a:p>
        </p:txBody>
      </p:sp>
      <p:sp>
        <p:nvSpPr>
          <p:cNvPr id="299" name="Google Shape;299;p29"/>
          <p:cNvSpPr/>
          <p:nvPr/>
        </p:nvSpPr>
        <p:spPr>
          <a:xfrm>
            <a:off x="5216962" y="4027289"/>
            <a:ext cx="4196358" cy="1677591"/>
          </a:xfrm>
          <a:prstGeom prst="roundRect">
            <a:avLst>
              <a:gd fmla="val 872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5216962" y="3996809"/>
            <a:ext cx="4196358" cy="121920"/>
          </a:xfrm>
          <a:prstGeom prst="roundRect">
            <a:avLst>
              <a:gd fmla="val 27907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6974860" y="3687128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2" name="Google Shape;30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933" y="3857268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/>
          <p:nvPr/>
        </p:nvSpPr>
        <p:spPr>
          <a:xfrm>
            <a:off x="5474256" y="45942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count-functions.sh</a:t>
            </a:r>
            <a:endParaRPr b="0" i="0" sz="2200" u="none" cap="none" strike="noStrike"/>
          </a:p>
        </p:txBody>
      </p:sp>
      <p:sp>
        <p:nvSpPr>
          <p:cNvPr id="304" name="Google Shape;304;p29"/>
          <p:cNvSpPr/>
          <p:nvPr/>
        </p:nvSpPr>
        <p:spPr>
          <a:xfrm>
            <a:off x="5474256" y="5084683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Function count</a:t>
            </a:r>
            <a:endParaRPr b="0" i="0" sz="1750" u="none" cap="none" strike="noStrike"/>
          </a:p>
        </p:txBody>
      </p:sp>
      <p:sp>
        <p:nvSpPr>
          <p:cNvPr id="305" name="Google Shape;305;p29"/>
          <p:cNvSpPr/>
          <p:nvPr/>
        </p:nvSpPr>
        <p:spPr>
          <a:xfrm>
            <a:off x="9640133" y="4027289"/>
            <a:ext cx="4196358" cy="1677591"/>
          </a:xfrm>
          <a:prstGeom prst="roundRect">
            <a:avLst>
              <a:gd fmla="val 872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9640133" y="3996809"/>
            <a:ext cx="4196358" cy="121920"/>
          </a:xfrm>
          <a:prstGeom prst="roundRect">
            <a:avLst>
              <a:gd fmla="val 27907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11398032" y="3687128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8" name="Google Shape;30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02105" y="3857268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/>
          <p:nvPr/>
        </p:nvSpPr>
        <p:spPr>
          <a:xfrm>
            <a:off x="9897427" y="45942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eslint-report.sh</a:t>
            </a:r>
            <a:endParaRPr b="0" i="0" sz="2200" u="none" cap="none" strike="noStrike"/>
          </a:p>
        </p:txBody>
      </p:sp>
      <p:sp>
        <p:nvSpPr>
          <p:cNvPr id="310" name="Google Shape;310;p29"/>
          <p:cNvSpPr/>
          <p:nvPr/>
        </p:nvSpPr>
        <p:spPr>
          <a:xfrm>
            <a:off x="9897427" y="5084683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Cyclomatic complexity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/>
          <p:nvPr/>
        </p:nvSpPr>
        <p:spPr>
          <a:xfrm>
            <a:off x="793790" y="168937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"/>
              <a:buNone/>
            </a:pPr>
            <a:r>
              <a:rPr b="0" i="0" lang="en-US" sz="44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Defects &amp; Challenges</a:t>
            </a:r>
            <a:endParaRPr b="0" i="0" sz="4450" u="none" cap="none" strike="noStrike"/>
          </a:p>
        </p:txBody>
      </p:sp>
      <p:sp>
        <p:nvSpPr>
          <p:cNvPr id="317" name="Google Shape;317;p30"/>
          <p:cNvSpPr/>
          <p:nvPr/>
        </p:nvSpPr>
        <p:spPr>
          <a:xfrm>
            <a:off x="793790" y="2851785"/>
            <a:ext cx="4196358" cy="1730812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fmla="val 27907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/>
          <p:nvPr/>
        </p:nvSpPr>
        <p:spPr>
          <a:xfrm>
            <a:off x="1142524" y="31090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Broken Selectors</a:t>
            </a:r>
            <a:endParaRPr b="0" i="0" sz="2200" u="none" cap="none" strike="noStrike"/>
          </a:p>
        </p:txBody>
      </p:sp>
      <p:sp>
        <p:nvSpPr>
          <p:cNvPr id="320" name="Google Shape;320;p30"/>
          <p:cNvSpPr/>
          <p:nvPr/>
        </p:nvSpPr>
        <p:spPr>
          <a:xfrm>
            <a:off x="1142524" y="3599497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After UI redesign, impacted all Playwright tests.</a:t>
            </a:r>
            <a:endParaRPr b="0" i="0" sz="1750" u="none" cap="none" strike="noStrike"/>
          </a:p>
        </p:txBody>
      </p:sp>
      <p:sp>
        <p:nvSpPr>
          <p:cNvPr id="321" name="Google Shape;321;p30"/>
          <p:cNvSpPr/>
          <p:nvPr/>
        </p:nvSpPr>
        <p:spPr>
          <a:xfrm>
            <a:off x="5216962" y="2851785"/>
            <a:ext cx="4196358" cy="1730812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5186482" y="2851785"/>
            <a:ext cx="121920" cy="1730812"/>
          </a:xfrm>
          <a:prstGeom prst="roundRect">
            <a:avLst>
              <a:gd fmla="val 27907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"/>
          <p:cNvSpPr/>
          <p:nvPr/>
        </p:nvSpPr>
        <p:spPr>
          <a:xfrm>
            <a:off x="5565696" y="31090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Dynamic Elements</a:t>
            </a:r>
            <a:endParaRPr b="0" i="0" sz="2200" u="none" cap="none" strike="noStrike"/>
          </a:p>
        </p:txBody>
      </p:sp>
      <p:sp>
        <p:nvSpPr>
          <p:cNvPr id="324" name="Google Shape;324;p30"/>
          <p:cNvSpPr/>
          <p:nvPr/>
        </p:nvSpPr>
        <p:spPr>
          <a:xfrm>
            <a:off x="5565696" y="3599497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Prevented stable automation during testing.</a:t>
            </a:r>
            <a:endParaRPr b="0" i="0" sz="1750" u="none" cap="none" strike="noStrike"/>
          </a:p>
        </p:txBody>
      </p:sp>
      <p:sp>
        <p:nvSpPr>
          <p:cNvPr id="325" name="Google Shape;325;p30"/>
          <p:cNvSpPr/>
          <p:nvPr/>
        </p:nvSpPr>
        <p:spPr>
          <a:xfrm>
            <a:off x="9640133" y="2851785"/>
            <a:ext cx="4196358" cy="1730812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9609653" y="2851785"/>
            <a:ext cx="121920" cy="1730812"/>
          </a:xfrm>
          <a:prstGeom prst="roundRect">
            <a:avLst>
              <a:gd fmla="val 27907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9988868" y="31090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Timing Issues in Docker</a:t>
            </a:r>
            <a:endParaRPr b="0" i="0" sz="2200" u="none" cap="none" strike="noStrike"/>
          </a:p>
        </p:txBody>
      </p:sp>
      <p:sp>
        <p:nvSpPr>
          <p:cNvPr id="328" name="Google Shape;328;p30"/>
          <p:cNvSpPr/>
          <p:nvPr/>
        </p:nvSpPr>
        <p:spPr>
          <a:xfrm>
            <a:off x="9988868" y="3599497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Authentication and WebSocket timing problems.</a:t>
            </a:r>
            <a:endParaRPr b="0" i="0" sz="1750" u="none" cap="none" strike="noStrike"/>
          </a:p>
        </p:txBody>
      </p:sp>
      <p:sp>
        <p:nvSpPr>
          <p:cNvPr id="329" name="Google Shape;329;p30"/>
          <p:cNvSpPr/>
          <p:nvPr/>
        </p:nvSpPr>
        <p:spPr>
          <a:xfrm>
            <a:off x="793790" y="4809411"/>
            <a:ext cx="4196358" cy="1730812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fmla="val 27907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0"/>
          <p:cNvSpPr/>
          <p:nvPr/>
        </p:nvSpPr>
        <p:spPr>
          <a:xfrm>
            <a:off x="1142524" y="5066705"/>
            <a:ext cx="311931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Configuration Issues Fixed</a:t>
            </a:r>
            <a:endParaRPr b="0" i="0" sz="2200" u="none" cap="none" strike="noStrike"/>
          </a:p>
        </p:txBody>
      </p:sp>
      <p:sp>
        <p:nvSpPr>
          <p:cNvPr id="332" name="Google Shape;332;p30"/>
          <p:cNvSpPr/>
          <p:nvPr/>
        </p:nvSpPr>
        <p:spPr>
          <a:xfrm>
            <a:off x="1142524" y="5557123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Resolved JWT secret and environment variable problems.</a:t>
            </a:r>
            <a:endParaRPr b="0" i="0" sz="1750" u="none" cap="none" strike="noStrike"/>
          </a:p>
        </p:txBody>
      </p:sp>
      <p:sp>
        <p:nvSpPr>
          <p:cNvPr id="333" name="Google Shape;333;p30"/>
          <p:cNvSpPr/>
          <p:nvPr/>
        </p:nvSpPr>
        <p:spPr>
          <a:xfrm>
            <a:off x="5216962" y="4809411"/>
            <a:ext cx="4196358" cy="1730812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5186482" y="4809411"/>
            <a:ext cx="121920" cy="1730812"/>
          </a:xfrm>
          <a:prstGeom prst="roundRect">
            <a:avLst>
              <a:gd fmla="val 27907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Missing Error Handling</a:t>
            </a:r>
            <a:endParaRPr b="0" i="0" sz="2200" u="none" cap="none" strike="noStrike"/>
          </a:p>
        </p:txBody>
      </p:sp>
      <p:sp>
        <p:nvSpPr>
          <p:cNvPr id="336" name="Google Shape;336;p30"/>
          <p:cNvSpPr/>
          <p:nvPr/>
        </p:nvSpPr>
        <p:spPr>
          <a:xfrm>
            <a:off x="5565696" y="5557123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E.g., lack of checks for duplicate usernames.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/>
          <p:nvPr/>
        </p:nvSpPr>
        <p:spPr>
          <a:xfrm>
            <a:off x="793790" y="678418"/>
            <a:ext cx="4252913" cy="531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300"/>
              <a:buFont typeface="Crimson Pro"/>
              <a:buNone/>
            </a:pPr>
            <a:r>
              <a:rPr b="0" i="0" lang="en-US" sz="33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Next Steps</a:t>
            </a:r>
            <a:endParaRPr b="0" i="0" sz="3300" u="none" cap="none" strike="noStrike"/>
          </a:p>
        </p:txBody>
      </p:sp>
      <p:sp>
        <p:nvSpPr>
          <p:cNvPr id="343" name="Google Shape;343;p31"/>
          <p:cNvSpPr/>
          <p:nvPr/>
        </p:nvSpPr>
        <p:spPr>
          <a:xfrm>
            <a:off x="793790" y="1465183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000"/>
              <a:buFont typeface="Crimson Pro"/>
              <a:buNone/>
            </a:pPr>
            <a:r>
              <a:rPr b="0" i="0" lang="en-US" sz="20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Plans for Iteration 3</a:t>
            </a:r>
            <a:endParaRPr b="0" i="0" sz="2000" u="none" cap="none" strike="noStrike"/>
          </a:p>
        </p:txBody>
      </p:sp>
      <p:sp>
        <p:nvSpPr>
          <p:cNvPr id="344" name="Google Shape;344;p31"/>
          <p:cNvSpPr/>
          <p:nvPr/>
        </p:nvSpPr>
        <p:spPr>
          <a:xfrm>
            <a:off x="793790" y="2039183"/>
            <a:ext cx="1304282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300"/>
              <a:buFont typeface="Heebo"/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Iteration 3 will be dedicated to fixing bugs and finalizing the core features of the Chit Chat app.</a:t>
            </a:r>
            <a:endParaRPr b="0" i="0" sz="1300" u="none" cap="none" strike="noStrike"/>
          </a:p>
        </p:txBody>
      </p:sp>
      <p:pic>
        <p:nvPicPr>
          <p:cNvPr descr="preencoded.png" id="345" name="Google Shape;3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502694"/>
            <a:ext cx="9782056" cy="606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300651"/>
            <a:ext cx="9782056" cy="425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719852" y="565547"/>
            <a:ext cx="3342322" cy="417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600"/>
              <a:buFont typeface="Crimson Pro"/>
              <a:buNone/>
            </a:pPr>
            <a:r>
              <a:rPr b="0" i="0" lang="en-US" sz="26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Agenda</a:t>
            </a:r>
            <a:endParaRPr b="0" i="0" sz="2600" u="none" cap="none" strike="noStrike"/>
          </a:p>
        </p:txBody>
      </p:sp>
      <p:sp>
        <p:nvSpPr>
          <p:cNvPr id="87" name="Google Shape;87;p19"/>
          <p:cNvSpPr/>
          <p:nvPr/>
        </p:nvSpPr>
        <p:spPr>
          <a:xfrm>
            <a:off x="719852" y="1250513"/>
            <a:ext cx="534710" cy="802124"/>
          </a:xfrm>
          <a:prstGeom prst="roundRect">
            <a:avLst>
              <a:gd fmla="val 36005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/>
          <p:nvPr/>
        </p:nvSpPr>
        <p:spPr>
          <a:xfrm>
            <a:off x="886897" y="1526262"/>
            <a:ext cx="200501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Crimson Pr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1550" u="none" cap="none" strike="noStrike"/>
          </a:p>
        </p:txBody>
      </p:sp>
      <p:sp>
        <p:nvSpPr>
          <p:cNvPr id="89" name="Google Shape;89;p19"/>
          <p:cNvSpPr/>
          <p:nvPr/>
        </p:nvSpPr>
        <p:spPr>
          <a:xfrm>
            <a:off x="1388150" y="1384102"/>
            <a:ext cx="1671161" cy="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300"/>
              <a:buFont typeface="Crimson Pro"/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Frontend</a:t>
            </a:r>
            <a:endParaRPr b="0" i="0" sz="1300" u="none" cap="none" strike="noStrike"/>
          </a:p>
        </p:txBody>
      </p:sp>
      <p:sp>
        <p:nvSpPr>
          <p:cNvPr id="90" name="Google Shape;90;p19"/>
          <p:cNvSpPr/>
          <p:nvPr/>
        </p:nvSpPr>
        <p:spPr>
          <a:xfrm>
            <a:off x="719852" y="2186226"/>
            <a:ext cx="534710" cy="802124"/>
          </a:xfrm>
          <a:prstGeom prst="roundRect">
            <a:avLst>
              <a:gd fmla="val 36005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886897" y="2461974"/>
            <a:ext cx="200501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Crimson Pr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1550" u="none" cap="none" strike="noStrike"/>
          </a:p>
        </p:txBody>
      </p:sp>
      <p:sp>
        <p:nvSpPr>
          <p:cNvPr id="92" name="Google Shape;92;p19"/>
          <p:cNvSpPr/>
          <p:nvPr/>
        </p:nvSpPr>
        <p:spPr>
          <a:xfrm>
            <a:off x="1388150" y="2319814"/>
            <a:ext cx="1671161" cy="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300"/>
              <a:buFont typeface="Crimson Pro"/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Backend</a:t>
            </a:r>
            <a:endParaRPr b="0" i="0" sz="1300" u="none" cap="none" strike="noStrike"/>
          </a:p>
        </p:txBody>
      </p:sp>
      <p:sp>
        <p:nvSpPr>
          <p:cNvPr id="93" name="Google Shape;93;p19"/>
          <p:cNvSpPr/>
          <p:nvPr/>
        </p:nvSpPr>
        <p:spPr>
          <a:xfrm>
            <a:off x="719852" y="3121938"/>
            <a:ext cx="534710" cy="802124"/>
          </a:xfrm>
          <a:prstGeom prst="roundRect">
            <a:avLst>
              <a:gd fmla="val 36005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>
            <a:off x="886897" y="3397687"/>
            <a:ext cx="200501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Crimson Pr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1550" u="none" cap="none" strike="noStrike"/>
          </a:p>
        </p:txBody>
      </p:sp>
      <p:sp>
        <p:nvSpPr>
          <p:cNvPr id="95" name="Google Shape;95;p19"/>
          <p:cNvSpPr/>
          <p:nvPr/>
        </p:nvSpPr>
        <p:spPr>
          <a:xfrm>
            <a:off x="1388150" y="3255526"/>
            <a:ext cx="1671161" cy="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300"/>
              <a:buFont typeface="Crimson Pro"/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Database</a:t>
            </a:r>
            <a:endParaRPr b="0" i="0" sz="1300" u="none" cap="none" strike="noStrike"/>
          </a:p>
        </p:txBody>
      </p:sp>
      <p:sp>
        <p:nvSpPr>
          <p:cNvPr id="96" name="Google Shape;96;p19"/>
          <p:cNvSpPr/>
          <p:nvPr/>
        </p:nvSpPr>
        <p:spPr>
          <a:xfrm>
            <a:off x="719852" y="4057650"/>
            <a:ext cx="534710" cy="802124"/>
          </a:xfrm>
          <a:prstGeom prst="roundRect">
            <a:avLst>
              <a:gd fmla="val 36005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886897" y="4333399"/>
            <a:ext cx="200501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Crimson Pr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4</a:t>
            </a:r>
            <a:endParaRPr b="0" i="0" sz="1550" u="none" cap="none" strike="noStrike"/>
          </a:p>
        </p:txBody>
      </p:sp>
      <p:sp>
        <p:nvSpPr>
          <p:cNvPr id="98" name="Google Shape;98;p19"/>
          <p:cNvSpPr/>
          <p:nvPr/>
        </p:nvSpPr>
        <p:spPr>
          <a:xfrm>
            <a:off x="1388150" y="4191238"/>
            <a:ext cx="1671161" cy="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300"/>
              <a:buFont typeface="Crimson Pro"/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SocketIO</a:t>
            </a:r>
            <a:endParaRPr b="0" i="0" sz="1300" u="none" cap="none" strike="noStrike"/>
          </a:p>
        </p:txBody>
      </p:sp>
      <p:sp>
        <p:nvSpPr>
          <p:cNvPr id="99" name="Google Shape;99;p19"/>
          <p:cNvSpPr/>
          <p:nvPr/>
        </p:nvSpPr>
        <p:spPr>
          <a:xfrm>
            <a:off x="719852" y="4993362"/>
            <a:ext cx="534710" cy="802124"/>
          </a:xfrm>
          <a:prstGeom prst="roundRect">
            <a:avLst>
              <a:gd fmla="val 36005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886897" y="5269111"/>
            <a:ext cx="200501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Crimson Pr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5</a:t>
            </a:r>
            <a:endParaRPr b="0" i="0" sz="1550" u="none" cap="none" strike="noStrike"/>
          </a:p>
        </p:txBody>
      </p:sp>
      <p:sp>
        <p:nvSpPr>
          <p:cNvPr id="101" name="Google Shape;101;p19"/>
          <p:cNvSpPr/>
          <p:nvPr/>
        </p:nvSpPr>
        <p:spPr>
          <a:xfrm>
            <a:off x="1388150" y="5126950"/>
            <a:ext cx="1671161" cy="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300"/>
              <a:buFont typeface="Crimson Pro"/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PassportJS</a:t>
            </a:r>
            <a:endParaRPr b="0" i="0" sz="1300" u="none" cap="none" strike="noStrike"/>
          </a:p>
        </p:txBody>
      </p:sp>
      <p:sp>
        <p:nvSpPr>
          <p:cNvPr id="102" name="Google Shape;102;p19"/>
          <p:cNvSpPr/>
          <p:nvPr/>
        </p:nvSpPr>
        <p:spPr>
          <a:xfrm>
            <a:off x="719852" y="5929074"/>
            <a:ext cx="534710" cy="802124"/>
          </a:xfrm>
          <a:prstGeom prst="roundRect">
            <a:avLst>
              <a:gd fmla="val 36005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886897" y="6204823"/>
            <a:ext cx="200501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Crimson Pr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6</a:t>
            </a:r>
            <a:endParaRPr b="0" i="0" sz="1550" u="none" cap="none" strike="noStrike"/>
          </a:p>
        </p:txBody>
      </p:sp>
      <p:sp>
        <p:nvSpPr>
          <p:cNvPr id="104" name="Google Shape;104;p19"/>
          <p:cNvSpPr/>
          <p:nvPr/>
        </p:nvSpPr>
        <p:spPr>
          <a:xfrm>
            <a:off x="1388150" y="6062663"/>
            <a:ext cx="1671161" cy="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300"/>
              <a:buFont typeface="Crimson Pro"/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Testing</a:t>
            </a:r>
            <a:endParaRPr b="0" i="0" sz="1300" u="none" cap="none" strike="noStrike"/>
          </a:p>
        </p:txBody>
      </p:sp>
      <p:sp>
        <p:nvSpPr>
          <p:cNvPr id="105" name="Google Shape;105;p19"/>
          <p:cNvSpPr/>
          <p:nvPr/>
        </p:nvSpPr>
        <p:spPr>
          <a:xfrm>
            <a:off x="719852" y="6864787"/>
            <a:ext cx="534710" cy="802124"/>
          </a:xfrm>
          <a:prstGeom prst="roundRect">
            <a:avLst>
              <a:gd fmla="val 36005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886897" y="7140535"/>
            <a:ext cx="200501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Crimson Pr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7</a:t>
            </a:r>
            <a:endParaRPr b="0" i="0" sz="1550" u="none" cap="none" strike="noStrike"/>
          </a:p>
        </p:txBody>
      </p:sp>
      <p:sp>
        <p:nvSpPr>
          <p:cNvPr id="107" name="Google Shape;107;p19"/>
          <p:cNvSpPr/>
          <p:nvPr/>
        </p:nvSpPr>
        <p:spPr>
          <a:xfrm>
            <a:off x="1388150" y="6998375"/>
            <a:ext cx="1671161" cy="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300"/>
              <a:buFont typeface="Crimson Pro"/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Next Iteration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6280190" y="153995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"/>
              <a:buNone/>
            </a:pPr>
            <a:r>
              <a:rPr b="0" i="0" lang="en-US" sz="44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Frontend Evolution</a:t>
            </a:r>
            <a:endParaRPr b="0" i="0" sz="4450" u="none" cap="none" strike="noStrike"/>
          </a:p>
        </p:txBody>
      </p:sp>
      <p:sp>
        <p:nvSpPr>
          <p:cNvPr id="115" name="Google Shape;115;p20"/>
          <p:cNvSpPr/>
          <p:nvPr/>
        </p:nvSpPr>
        <p:spPr>
          <a:xfrm>
            <a:off x="6280190" y="2588895"/>
            <a:ext cx="3712964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Progress during Iteration 1</a:t>
            </a:r>
            <a:endParaRPr b="0" i="0" sz="2650" u="none" cap="none" strike="noStrike"/>
          </a:p>
        </p:txBody>
      </p:sp>
      <p:sp>
        <p:nvSpPr>
          <p:cNvPr id="116" name="Google Shape;116;p20"/>
          <p:cNvSpPr/>
          <p:nvPr/>
        </p:nvSpPr>
        <p:spPr>
          <a:xfrm>
            <a:off x="6280190" y="335434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During the first iteration, our focus was on establishing the core visual and interactive elements of the application. We laid the groundwork for a responsive and intuitive user experience.</a:t>
            </a:r>
            <a:endParaRPr b="0" i="0" sz="1750" u="none" cap="none" strike="noStrike"/>
          </a:p>
        </p:txBody>
      </p:sp>
      <p:pic>
        <p:nvPicPr>
          <p:cNvPr descr="preencoded.png" id="117" name="Google Shape;11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4698206"/>
            <a:ext cx="7556421" cy="686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5639395"/>
            <a:ext cx="7556421" cy="105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776526" y="610195"/>
            <a:ext cx="5547360" cy="693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350"/>
              <a:buFont typeface="Crimson Pro"/>
              <a:buNone/>
            </a:pPr>
            <a:r>
              <a:rPr b="0" i="0" lang="en-US" sz="43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Frontend Components</a:t>
            </a:r>
            <a:endParaRPr b="0" i="0" sz="4350" u="none" cap="none" strike="noStrike"/>
          </a:p>
        </p:txBody>
      </p:sp>
      <p:sp>
        <p:nvSpPr>
          <p:cNvPr id="125" name="Google Shape;125;p21"/>
          <p:cNvSpPr/>
          <p:nvPr/>
        </p:nvSpPr>
        <p:spPr>
          <a:xfrm>
            <a:off x="776526" y="1636276"/>
            <a:ext cx="5362218" cy="416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600"/>
              <a:buFont typeface="Crimson Pro"/>
              <a:buNone/>
            </a:pPr>
            <a:r>
              <a:rPr b="0" i="0" lang="en-US" sz="26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Key Components in the Frontend Layer</a:t>
            </a:r>
            <a:endParaRPr b="0" i="0" sz="2600" u="none" cap="none" strike="noStrike"/>
          </a:p>
        </p:txBody>
      </p:sp>
      <p:sp>
        <p:nvSpPr>
          <p:cNvPr id="126" name="Google Shape;126;p21"/>
          <p:cNvSpPr/>
          <p:nvPr/>
        </p:nvSpPr>
        <p:spPr>
          <a:xfrm>
            <a:off x="776526" y="2717959"/>
            <a:ext cx="4211241" cy="2351961"/>
          </a:xfrm>
          <a:prstGeom prst="roundRect">
            <a:avLst>
              <a:gd fmla="val 622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776526" y="2687479"/>
            <a:ext cx="4211241" cy="121920"/>
          </a:xfrm>
          <a:prstGeom prst="roundRect">
            <a:avLst>
              <a:gd fmla="val 27300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2549307" y="2385179"/>
            <a:ext cx="665678" cy="665678"/>
          </a:xfrm>
          <a:prstGeom prst="roundRect">
            <a:avLst>
              <a:gd fmla="val 137364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2748975" y="2551628"/>
            <a:ext cx="266224" cy="3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4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Crimson Pro"/>
              <a:buNone/>
            </a:pPr>
            <a:r>
              <a:rPr b="0" i="0" lang="en-US" sz="2050" u="none" cap="none" strike="noStrike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2050" u="none" cap="none" strike="noStrike"/>
          </a:p>
        </p:txBody>
      </p:sp>
      <p:sp>
        <p:nvSpPr>
          <p:cNvPr id="130" name="Google Shape;130;p21"/>
          <p:cNvSpPr/>
          <p:nvPr/>
        </p:nvSpPr>
        <p:spPr>
          <a:xfrm>
            <a:off x="1028819" y="3272671"/>
            <a:ext cx="277368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150"/>
              <a:buFont typeface="Crimson Pro"/>
              <a:buNone/>
            </a:pPr>
            <a:r>
              <a:rPr b="0" i="0" lang="en-US" sz="2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Message Display</a:t>
            </a:r>
            <a:endParaRPr b="0" i="0" sz="2150" u="none" cap="none" strike="noStrike"/>
          </a:p>
        </p:txBody>
      </p:sp>
      <p:sp>
        <p:nvSpPr>
          <p:cNvPr id="131" name="Google Shape;131;p21"/>
          <p:cNvSpPr/>
          <p:nvPr/>
        </p:nvSpPr>
        <p:spPr>
          <a:xfrm>
            <a:off x="1028819" y="3752493"/>
            <a:ext cx="3706654" cy="1065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Handles text sent or received by the user, ensuring clear and efficient communication flow.</a:t>
            </a:r>
            <a:endParaRPr b="0" i="0" sz="1700" u="none" cap="none" strike="noStrike"/>
          </a:p>
        </p:txBody>
      </p:sp>
      <p:sp>
        <p:nvSpPr>
          <p:cNvPr id="132" name="Google Shape;132;p21"/>
          <p:cNvSpPr/>
          <p:nvPr/>
        </p:nvSpPr>
        <p:spPr>
          <a:xfrm>
            <a:off x="5209580" y="2717959"/>
            <a:ext cx="4211241" cy="2351961"/>
          </a:xfrm>
          <a:prstGeom prst="roundRect">
            <a:avLst>
              <a:gd fmla="val 622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5209580" y="2687479"/>
            <a:ext cx="4211241" cy="121920"/>
          </a:xfrm>
          <a:prstGeom prst="roundRect">
            <a:avLst>
              <a:gd fmla="val 27300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6982361" y="2385179"/>
            <a:ext cx="665678" cy="665678"/>
          </a:xfrm>
          <a:prstGeom prst="roundRect">
            <a:avLst>
              <a:gd fmla="val 137364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7182029" y="2551628"/>
            <a:ext cx="266224" cy="3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4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Crimson Pro"/>
              <a:buNone/>
            </a:pPr>
            <a:r>
              <a:rPr b="0" i="0" lang="en-US" sz="2050" u="none" cap="none" strike="noStrike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2050" u="none" cap="none" strike="noStrike"/>
          </a:p>
        </p:txBody>
      </p:sp>
      <p:sp>
        <p:nvSpPr>
          <p:cNvPr id="136" name="Google Shape;136;p21"/>
          <p:cNvSpPr/>
          <p:nvPr/>
        </p:nvSpPr>
        <p:spPr>
          <a:xfrm>
            <a:off x="5461873" y="3272671"/>
            <a:ext cx="277368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150"/>
              <a:buFont typeface="Crimson Pro"/>
              <a:buNone/>
            </a:pPr>
            <a:r>
              <a:rPr b="0" i="0" lang="en-US" sz="2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Message Container</a:t>
            </a:r>
            <a:endParaRPr b="0" i="0" sz="2150" u="none" cap="none" strike="noStrike"/>
          </a:p>
        </p:txBody>
      </p:sp>
      <p:sp>
        <p:nvSpPr>
          <p:cNvPr id="137" name="Google Shape;137;p21"/>
          <p:cNvSpPr/>
          <p:nvPr/>
        </p:nvSpPr>
        <p:spPr>
          <a:xfrm>
            <a:off x="5461873" y="3752493"/>
            <a:ext cx="3706654" cy="1065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Organizes and displays messages from various users within a single, coherent interface.</a:t>
            </a:r>
            <a:endParaRPr b="0" i="0" sz="1700" u="none" cap="none" strike="noStrike"/>
          </a:p>
        </p:txBody>
      </p:sp>
      <p:sp>
        <p:nvSpPr>
          <p:cNvPr id="138" name="Google Shape;138;p21"/>
          <p:cNvSpPr/>
          <p:nvPr/>
        </p:nvSpPr>
        <p:spPr>
          <a:xfrm>
            <a:off x="9642634" y="2717959"/>
            <a:ext cx="4211241" cy="2351961"/>
          </a:xfrm>
          <a:prstGeom prst="roundRect">
            <a:avLst>
              <a:gd fmla="val 622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9642634" y="2687479"/>
            <a:ext cx="4211241" cy="121920"/>
          </a:xfrm>
          <a:prstGeom prst="roundRect">
            <a:avLst>
              <a:gd fmla="val 27300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11415415" y="2385179"/>
            <a:ext cx="665678" cy="665678"/>
          </a:xfrm>
          <a:prstGeom prst="roundRect">
            <a:avLst>
              <a:gd fmla="val 137364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11615083" y="2551628"/>
            <a:ext cx="266224" cy="3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4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Crimson Pro"/>
              <a:buNone/>
            </a:pPr>
            <a:r>
              <a:rPr b="0" i="0" lang="en-US" sz="2050" u="none" cap="none" strike="noStrike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2050" u="none" cap="none" strike="noStrike"/>
          </a:p>
        </p:txBody>
      </p:sp>
      <p:sp>
        <p:nvSpPr>
          <p:cNvPr id="142" name="Google Shape;142;p21"/>
          <p:cNvSpPr/>
          <p:nvPr/>
        </p:nvSpPr>
        <p:spPr>
          <a:xfrm>
            <a:off x="9894927" y="3272671"/>
            <a:ext cx="277368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150"/>
              <a:buFont typeface="Crimson Pro"/>
              <a:buNone/>
            </a:pPr>
            <a:r>
              <a:rPr b="0" i="0" lang="en-US" sz="2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Sidebar Navigation</a:t>
            </a:r>
            <a:endParaRPr b="0" i="0" sz="2150" u="none" cap="none" strike="noStrike"/>
          </a:p>
        </p:txBody>
      </p:sp>
      <p:sp>
        <p:nvSpPr>
          <p:cNvPr id="143" name="Google Shape;143;p21"/>
          <p:cNvSpPr/>
          <p:nvPr/>
        </p:nvSpPr>
        <p:spPr>
          <a:xfrm>
            <a:off x="9894927" y="3752493"/>
            <a:ext cx="3706654" cy="1065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Enables seamless switching between community and AI chat interfaces for diverse interactions.</a:t>
            </a:r>
            <a:endParaRPr b="0" i="0" sz="1700" u="none" cap="none" strike="noStrike"/>
          </a:p>
        </p:txBody>
      </p:sp>
      <p:sp>
        <p:nvSpPr>
          <p:cNvPr id="144" name="Google Shape;144;p21"/>
          <p:cNvSpPr/>
          <p:nvPr/>
        </p:nvSpPr>
        <p:spPr>
          <a:xfrm>
            <a:off x="776526" y="5624513"/>
            <a:ext cx="6427708" cy="1996916"/>
          </a:xfrm>
          <a:prstGeom prst="roundRect">
            <a:avLst>
              <a:gd fmla="val 732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776526" y="5594033"/>
            <a:ext cx="6427708" cy="121920"/>
          </a:xfrm>
          <a:prstGeom prst="roundRect">
            <a:avLst>
              <a:gd fmla="val 27300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3657540" y="5291733"/>
            <a:ext cx="665678" cy="665678"/>
          </a:xfrm>
          <a:prstGeom prst="roundRect">
            <a:avLst>
              <a:gd fmla="val 137364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3857208" y="5458182"/>
            <a:ext cx="266224" cy="3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4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Crimson Pro"/>
              <a:buNone/>
            </a:pPr>
            <a:r>
              <a:rPr b="0" i="0" lang="en-US" sz="2050" u="none" cap="none" strike="noStrike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4</a:t>
            </a:r>
            <a:endParaRPr b="0" i="0" sz="2050" u="none" cap="none" strike="noStrike"/>
          </a:p>
        </p:txBody>
      </p:sp>
      <p:sp>
        <p:nvSpPr>
          <p:cNvPr id="148" name="Google Shape;148;p21"/>
          <p:cNvSpPr/>
          <p:nvPr/>
        </p:nvSpPr>
        <p:spPr>
          <a:xfrm>
            <a:off x="1028819" y="6179225"/>
            <a:ext cx="277368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150"/>
              <a:buFont typeface="Crimson Pro"/>
              <a:buNone/>
            </a:pPr>
            <a:r>
              <a:rPr b="0" i="0" lang="en-US" sz="2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User Login &amp; History</a:t>
            </a:r>
            <a:endParaRPr b="0" i="0" sz="2150" u="none" cap="none" strike="noStrike"/>
          </a:p>
        </p:txBody>
      </p:sp>
      <p:sp>
        <p:nvSpPr>
          <p:cNvPr id="149" name="Google Shape;149;p21"/>
          <p:cNvSpPr/>
          <p:nvPr/>
        </p:nvSpPr>
        <p:spPr>
          <a:xfrm>
            <a:off x="1028819" y="6659047"/>
            <a:ext cx="5923121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Manages user authentication and retrieves past chat history for a personalized experience.</a:t>
            </a:r>
            <a:endParaRPr b="0" i="0" sz="1700" u="none" cap="none" strike="noStrike"/>
          </a:p>
        </p:txBody>
      </p:sp>
      <p:sp>
        <p:nvSpPr>
          <p:cNvPr id="150" name="Google Shape;150;p21"/>
          <p:cNvSpPr/>
          <p:nvPr/>
        </p:nvSpPr>
        <p:spPr>
          <a:xfrm>
            <a:off x="7426047" y="5624513"/>
            <a:ext cx="6427827" cy="1996916"/>
          </a:xfrm>
          <a:prstGeom prst="roundRect">
            <a:avLst>
              <a:gd fmla="val 732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7426047" y="5594033"/>
            <a:ext cx="6427827" cy="121920"/>
          </a:xfrm>
          <a:prstGeom prst="roundRect">
            <a:avLst>
              <a:gd fmla="val 27300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10307062" y="5291733"/>
            <a:ext cx="665678" cy="665678"/>
          </a:xfrm>
          <a:prstGeom prst="roundRect">
            <a:avLst>
              <a:gd fmla="val 137364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10506730" y="5458182"/>
            <a:ext cx="266224" cy="3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4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Crimson Pro"/>
              <a:buNone/>
            </a:pPr>
            <a:r>
              <a:rPr b="0" i="0" lang="en-US" sz="2050" u="none" cap="none" strike="noStrike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5</a:t>
            </a:r>
            <a:endParaRPr b="0" i="0" sz="2050" u="none" cap="none" strike="noStrike"/>
          </a:p>
        </p:txBody>
      </p:sp>
      <p:sp>
        <p:nvSpPr>
          <p:cNvPr id="154" name="Google Shape;154;p21"/>
          <p:cNvSpPr/>
          <p:nvPr/>
        </p:nvSpPr>
        <p:spPr>
          <a:xfrm>
            <a:off x="7678341" y="6179225"/>
            <a:ext cx="277368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150"/>
              <a:buFont typeface="Crimson Pro"/>
              <a:buNone/>
            </a:pPr>
            <a:r>
              <a:rPr b="0" i="0" lang="en-US" sz="2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Message Input</a:t>
            </a:r>
            <a:endParaRPr b="0" i="0" sz="2150" u="none" cap="none" strike="noStrike"/>
          </a:p>
        </p:txBody>
      </p:sp>
      <p:sp>
        <p:nvSpPr>
          <p:cNvPr id="155" name="Google Shape;155;p21"/>
          <p:cNvSpPr/>
          <p:nvPr/>
        </p:nvSpPr>
        <p:spPr>
          <a:xfrm>
            <a:off x="7678341" y="6659047"/>
            <a:ext cx="5923240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Provides a dedicated area for users to compose and review messages before submission.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6280190" y="1682234"/>
            <a:ext cx="712874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"/>
              <a:buNone/>
            </a:pPr>
            <a:r>
              <a:rPr b="0" i="0" lang="en-US" sz="44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Frontend Technology Upgrade</a:t>
            </a:r>
            <a:endParaRPr b="0" i="0" sz="4450" u="none" cap="none" strike="noStrike"/>
          </a:p>
        </p:txBody>
      </p:sp>
      <p:sp>
        <p:nvSpPr>
          <p:cNvPr id="163" name="Google Shape;163;p22"/>
          <p:cNvSpPr/>
          <p:nvPr/>
        </p:nvSpPr>
        <p:spPr>
          <a:xfrm>
            <a:off x="6280190" y="2731175"/>
            <a:ext cx="344650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Migration to Material UI</a:t>
            </a:r>
            <a:endParaRPr b="0" i="0" sz="2650" u="none" cap="none" strike="noStrike"/>
          </a:p>
        </p:txBody>
      </p:sp>
      <p:sp>
        <p:nvSpPr>
          <p:cNvPr id="164" name="Google Shape;164;p22"/>
          <p:cNvSpPr/>
          <p:nvPr/>
        </p:nvSpPr>
        <p:spPr>
          <a:xfrm>
            <a:off x="6280190" y="349662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We switched from plain HTML + CSS to Material UI. This migration has streamlined our development process and modernized the application's appearance.</a:t>
            </a:r>
            <a:endParaRPr b="0" i="0" sz="1750" u="none" cap="none" strike="noStrike"/>
          </a:p>
        </p:txBody>
      </p:sp>
      <p:sp>
        <p:nvSpPr>
          <p:cNvPr id="165" name="Google Shape;165;p22"/>
          <p:cNvSpPr/>
          <p:nvPr/>
        </p:nvSpPr>
        <p:spPr>
          <a:xfrm>
            <a:off x="6280190" y="484048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We also implemented a global theme, ensuring a consistent visual identity across the entire application.</a:t>
            </a:r>
            <a:endParaRPr b="0" i="0" sz="1750" u="none" cap="none" strike="noStrike"/>
          </a:p>
        </p:txBody>
      </p:sp>
      <p:sp>
        <p:nvSpPr>
          <p:cNvPr id="166" name="Google Shape;166;p22"/>
          <p:cNvSpPr/>
          <p:nvPr/>
        </p:nvSpPr>
        <p:spPr>
          <a:xfrm>
            <a:off x="6280190" y="582144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All components now seamlessly integrate Material UI, leading to improved consistency and a significantly better user experience for our users.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780098" y="612934"/>
            <a:ext cx="5015389" cy="626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900"/>
              <a:buFont typeface="Crimson Pro"/>
              <a:buNone/>
            </a:pPr>
            <a:r>
              <a:rPr b="0" i="0" lang="en-US" sz="39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Backend Development</a:t>
            </a:r>
            <a:endParaRPr b="0" i="0" sz="3900" u="none" cap="none" strike="noStrike"/>
          </a:p>
        </p:txBody>
      </p:sp>
      <p:sp>
        <p:nvSpPr>
          <p:cNvPr id="173" name="Google Shape;173;p23"/>
          <p:cNvSpPr/>
          <p:nvPr/>
        </p:nvSpPr>
        <p:spPr>
          <a:xfrm>
            <a:off x="780098" y="1540669"/>
            <a:ext cx="4742259" cy="375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350"/>
              <a:buFont typeface="Crimson Pro"/>
              <a:buNone/>
            </a:pPr>
            <a:r>
              <a:rPr b="0" i="0" lang="en-US" sz="23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Significant Progress during Iteration 2</a:t>
            </a:r>
            <a:endParaRPr b="0" i="0" sz="2350" u="none" cap="none" strike="noStrike"/>
          </a:p>
        </p:txBody>
      </p:sp>
      <p:sp>
        <p:nvSpPr>
          <p:cNvPr id="174" name="Google Shape;174;p23"/>
          <p:cNvSpPr/>
          <p:nvPr/>
        </p:nvSpPr>
        <p:spPr>
          <a:xfrm>
            <a:off x="780098" y="2217539"/>
            <a:ext cx="13070205" cy="641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Iteration 2 saw substantial progress in solidifying our backend infrastructure. We focused on building robust and scalable services to support the frontend functionalities.</a:t>
            </a:r>
            <a:endParaRPr b="0" i="0" sz="1550" u="none" cap="none" strike="noStrike"/>
          </a:p>
        </p:txBody>
      </p:sp>
      <p:pic>
        <p:nvPicPr>
          <p:cNvPr descr="preencoded.png" id="175" name="Google Shape;1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098" y="3085147"/>
            <a:ext cx="10243899" cy="2894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098" y="6204823"/>
            <a:ext cx="10243899" cy="599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098" y="7030403"/>
            <a:ext cx="10243899" cy="58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/>
          <p:nvPr/>
        </p:nvSpPr>
        <p:spPr>
          <a:xfrm>
            <a:off x="793790" y="724972"/>
            <a:ext cx="6666905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000"/>
              <a:buFont typeface="Crimson Pro"/>
              <a:buNone/>
            </a:pPr>
            <a:r>
              <a:rPr b="0" i="0" lang="en-US" sz="40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Backend Architecture Overview</a:t>
            </a:r>
            <a:endParaRPr b="0" i="0" sz="4000" u="none" cap="none" strike="noStrike"/>
          </a:p>
        </p:txBody>
      </p:sp>
      <p:sp>
        <p:nvSpPr>
          <p:cNvPr id="184" name="Google Shape;184;p24"/>
          <p:cNvSpPr/>
          <p:nvPr/>
        </p:nvSpPr>
        <p:spPr>
          <a:xfrm>
            <a:off x="793790" y="1771174"/>
            <a:ext cx="1304282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None/>
            </a:pP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Our backend architecture is designed for scalability and real-time communication, ensuring a seamless user experience across the application.</a:t>
            </a:r>
            <a:endParaRPr b="0" i="0" sz="1600" u="none" cap="none" strike="noStrike"/>
          </a:p>
        </p:txBody>
      </p:sp>
      <p:pic>
        <p:nvPicPr>
          <p:cNvPr descr="preencoded.png"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27434"/>
            <a:ext cx="1020723" cy="1502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/>
          <p:nvPr/>
        </p:nvSpPr>
        <p:spPr>
          <a:xfrm>
            <a:off x="2018586" y="2531507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000"/>
              <a:buFont typeface="Crimson Pro"/>
              <a:buNone/>
            </a:pPr>
            <a:r>
              <a:rPr b="0" i="0" lang="en-US" sz="20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NestJS API</a:t>
            </a:r>
            <a:endParaRPr b="0" i="0" sz="2000" u="none" cap="none" strike="noStrike"/>
          </a:p>
        </p:txBody>
      </p:sp>
      <p:sp>
        <p:nvSpPr>
          <p:cNvPr id="187" name="Google Shape;187;p24"/>
          <p:cNvSpPr/>
          <p:nvPr/>
        </p:nvSpPr>
        <p:spPr>
          <a:xfrm>
            <a:off x="2018586" y="2972753"/>
            <a:ext cx="11818025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None/>
            </a:pP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Manages requests for authentication, chat messages, reactions, and historical data, serving as the central hub for all backend operations.</a:t>
            </a:r>
            <a:endParaRPr b="0" i="0" sz="1600" u="none" cap="none" strike="noStrike"/>
          </a:p>
        </p:txBody>
      </p:sp>
      <p:pic>
        <p:nvPicPr>
          <p:cNvPr descr="preencoded.png" id="188" name="Google Shape;1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830241"/>
            <a:ext cx="1020723" cy="122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2018586" y="403431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000"/>
              <a:buFont typeface="Crimson Pro"/>
              <a:buNone/>
            </a:pPr>
            <a:r>
              <a:rPr b="0" i="0" lang="en-US" sz="20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PostgreSQL Database</a:t>
            </a:r>
            <a:endParaRPr b="0" i="0" sz="2000" u="none" cap="none" strike="noStrike"/>
          </a:p>
        </p:txBody>
      </p:sp>
      <p:sp>
        <p:nvSpPr>
          <p:cNvPr id="190" name="Google Shape;190;p24"/>
          <p:cNvSpPr/>
          <p:nvPr/>
        </p:nvSpPr>
        <p:spPr>
          <a:xfrm>
            <a:off x="2018586" y="4475559"/>
            <a:ext cx="11818025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None/>
            </a:pP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Utilizes AWS RDS for production and local Docker for development, ensuring data persistence and reliability.</a:t>
            </a:r>
            <a:endParaRPr b="0" i="0" sz="1600" u="none" cap="none" strike="noStrike"/>
          </a:p>
        </p:txBody>
      </p:sp>
      <p:pic>
        <p:nvPicPr>
          <p:cNvPr descr="preencoded.png" id="191" name="Google Shape;19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055037"/>
            <a:ext cx="1020723" cy="122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/>
          <p:nvPr/>
        </p:nvSpPr>
        <p:spPr>
          <a:xfrm>
            <a:off x="2018586" y="5259110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000"/>
              <a:buFont typeface="Crimson Pro"/>
              <a:buNone/>
            </a:pPr>
            <a:r>
              <a:rPr b="0" i="0" lang="en-US" sz="20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TypeORM Integration</a:t>
            </a:r>
            <a:endParaRPr b="0" i="0" sz="2000" u="none" cap="none" strike="noStrike"/>
          </a:p>
        </p:txBody>
      </p:sp>
      <p:sp>
        <p:nvSpPr>
          <p:cNvPr id="193" name="Google Shape;193;p24"/>
          <p:cNvSpPr/>
          <p:nvPr/>
        </p:nvSpPr>
        <p:spPr>
          <a:xfrm>
            <a:off x="2018586" y="5700355"/>
            <a:ext cx="11818025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None/>
            </a:pP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Facilitates ORM mapping to entities: Account, Message, Reaction, and UserMessagesReceived, streamlining data management.</a:t>
            </a:r>
            <a:endParaRPr b="0" i="0" sz="1600" u="none" cap="none" strike="noStrike"/>
          </a:p>
        </p:txBody>
      </p:sp>
      <p:pic>
        <p:nvPicPr>
          <p:cNvPr descr="preencoded.png" id="194" name="Google Shape;19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6279833"/>
            <a:ext cx="1020723" cy="122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/>
          <p:nvPr/>
        </p:nvSpPr>
        <p:spPr>
          <a:xfrm>
            <a:off x="2018586" y="6483906"/>
            <a:ext cx="345971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000"/>
              <a:buFont typeface="Crimson Pro"/>
              <a:buNone/>
            </a:pPr>
            <a:r>
              <a:rPr b="0" i="0" lang="en-US" sz="20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WebSocket (AppSocketGateway)</a:t>
            </a:r>
            <a:endParaRPr b="0" i="0" sz="2000" u="none" cap="none" strike="noStrike"/>
          </a:p>
        </p:txBody>
      </p:sp>
      <p:sp>
        <p:nvSpPr>
          <p:cNvPr id="196" name="Google Shape;196;p24"/>
          <p:cNvSpPr/>
          <p:nvPr/>
        </p:nvSpPr>
        <p:spPr>
          <a:xfrm>
            <a:off x="2018586" y="6925151"/>
            <a:ext cx="11818025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None/>
            </a:pP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Enables real-time chat messaging through events like "send-chat-message", "user-typing", and "receive-existing-messages".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2" name="Google Shape;2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6131600" y="507921"/>
            <a:ext cx="2995613" cy="374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350"/>
              <a:buFont typeface="Crimson Pro"/>
              <a:buNone/>
            </a:pPr>
            <a:r>
              <a:rPr b="0" i="0" lang="en-US" sz="23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Core Backend Logic</a:t>
            </a:r>
            <a:endParaRPr b="0" i="0" sz="2350" u="none" cap="none" strike="noStrike"/>
          </a:p>
        </p:txBody>
      </p:sp>
      <p:sp>
        <p:nvSpPr>
          <p:cNvPr id="204" name="Google Shape;204;p25"/>
          <p:cNvSpPr/>
          <p:nvPr/>
        </p:nvSpPr>
        <p:spPr>
          <a:xfrm>
            <a:off x="6131600" y="1062038"/>
            <a:ext cx="7853601" cy="191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900"/>
              <a:buFont typeface="Heebo"/>
              <a:buNone/>
            </a:pPr>
            <a:r>
              <a:rPr b="0" i="0" lang="en-US" sz="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Our backend services are meticulously designed to handle critical functionalities, from user authentication to real-time message handling.</a:t>
            </a:r>
            <a:endParaRPr b="0" i="0" sz="900" u="none" cap="none" strike="noStrike"/>
          </a:p>
        </p:txBody>
      </p:sp>
      <p:sp>
        <p:nvSpPr>
          <p:cNvPr id="205" name="Google Shape;205;p25"/>
          <p:cNvSpPr/>
          <p:nvPr/>
        </p:nvSpPr>
        <p:spPr>
          <a:xfrm>
            <a:off x="6131600" y="1388388"/>
            <a:ext cx="7853601" cy="1176933"/>
          </a:xfrm>
          <a:prstGeom prst="roundRect">
            <a:avLst>
              <a:gd fmla="val 152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6251377" y="1508165"/>
            <a:ext cx="359450" cy="359450"/>
          </a:xfrm>
          <a:prstGeom prst="roundRect">
            <a:avLst>
              <a:gd fmla="val 25436321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7" name="Google Shape;2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0198" y="1586746"/>
            <a:ext cx="161687" cy="2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/>
          <p:nvPr/>
        </p:nvSpPr>
        <p:spPr>
          <a:xfrm>
            <a:off x="6251377" y="1987391"/>
            <a:ext cx="1497806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50"/>
              <a:buFont typeface="Crimson Pro"/>
              <a:buNone/>
            </a:pPr>
            <a:r>
              <a:rPr b="0" i="0" lang="en-US" sz="1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AuthService</a:t>
            </a:r>
            <a:endParaRPr b="0" i="0" sz="1150" u="none" cap="none" strike="noStrike"/>
          </a:p>
        </p:txBody>
      </p:sp>
      <p:sp>
        <p:nvSpPr>
          <p:cNvPr id="209" name="Google Shape;209;p25"/>
          <p:cNvSpPr/>
          <p:nvPr/>
        </p:nvSpPr>
        <p:spPr>
          <a:xfrm>
            <a:off x="6251377" y="2246352"/>
            <a:ext cx="7614047" cy="199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900"/>
              <a:buFont typeface="Heebo"/>
              <a:buNone/>
            </a:pPr>
            <a:r>
              <a:rPr b="0" i="0" lang="en-US" sz="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Handles secure user login and registration using </a:t>
            </a:r>
            <a:r>
              <a:rPr b="0" i="0" lang="en-US" sz="900" u="none" cap="none" strike="noStrike">
                <a:solidFill>
                  <a:srgbClr val="4C4C4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bcrypt</a:t>
            </a:r>
            <a:r>
              <a:rPr b="0" i="0" lang="en-US" sz="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for password hashing and </a:t>
            </a:r>
            <a:r>
              <a:rPr b="0" i="0" lang="en-US" sz="900" u="none" cap="none" strike="noStrike">
                <a:solidFill>
                  <a:srgbClr val="4C4C4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JWT</a:t>
            </a:r>
            <a:r>
              <a:rPr b="0" i="0" lang="en-US" sz="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for authentication.</a:t>
            </a:r>
            <a:endParaRPr b="0" i="0" sz="900" u="none" cap="none" strike="noStrike"/>
          </a:p>
        </p:txBody>
      </p:sp>
      <p:sp>
        <p:nvSpPr>
          <p:cNvPr id="210" name="Google Shape;210;p25"/>
          <p:cNvSpPr/>
          <p:nvPr/>
        </p:nvSpPr>
        <p:spPr>
          <a:xfrm>
            <a:off x="6131600" y="2685098"/>
            <a:ext cx="7853601" cy="1169313"/>
          </a:xfrm>
          <a:prstGeom prst="roundRect">
            <a:avLst>
              <a:gd fmla="val 153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6251377" y="2804874"/>
            <a:ext cx="359450" cy="359450"/>
          </a:xfrm>
          <a:prstGeom prst="roundRect">
            <a:avLst>
              <a:gd fmla="val 25436321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2" name="Google Shape;21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0198" y="2883456"/>
            <a:ext cx="161687" cy="2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6251377" y="3284101"/>
            <a:ext cx="1497806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50"/>
              <a:buFont typeface="Crimson Pro"/>
              <a:buNone/>
            </a:pPr>
            <a:r>
              <a:rPr b="0" i="0" lang="en-US" sz="1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AccountService</a:t>
            </a:r>
            <a:endParaRPr b="0" i="0" sz="1150" u="none" cap="none" strike="noStrike"/>
          </a:p>
        </p:txBody>
      </p:sp>
      <p:sp>
        <p:nvSpPr>
          <p:cNvPr id="214" name="Google Shape;214;p25"/>
          <p:cNvSpPr/>
          <p:nvPr/>
        </p:nvSpPr>
        <p:spPr>
          <a:xfrm>
            <a:off x="6251377" y="3543062"/>
            <a:ext cx="7614047" cy="191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900"/>
              <a:buFont typeface="Heebo"/>
              <a:buNone/>
            </a:pPr>
            <a:r>
              <a:rPr b="0" i="0" lang="en-US" sz="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Manages user data, ensuring unique usernames and efficient retrieval of account information.</a:t>
            </a:r>
            <a:endParaRPr b="0" i="0" sz="900" u="none" cap="none" strike="noStrike"/>
          </a:p>
        </p:txBody>
      </p:sp>
      <p:sp>
        <p:nvSpPr>
          <p:cNvPr id="215" name="Google Shape;215;p25"/>
          <p:cNvSpPr/>
          <p:nvPr/>
        </p:nvSpPr>
        <p:spPr>
          <a:xfrm>
            <a:off x="6131600" y="3974187"/>
            <a:ext cx="7853601" cy="1169313"/>
          </a:xfrm>
          <a:prstGeom prst="roundRect">
            <a:avLst>
              <a:gd fmla="val 153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6251377" y="4093964"/>
            <a:ext cx="359450" cy="359450"/>
          </a:xfrm>
          <a:prstGeom prst="roundRect">
            <a:avLst>
              <a:gd fmla="val 25436321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7" name="Google Shape;21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0198" y="4172545"/>
            <a:ext cx="161687" cy="2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/>
          <p:nvPr/>
        </p:nvSpPr>
        <p:spPr>
          <a:xfrm>
            <a:off x="6251377" y="4573191"/>
            <a:ext cx="1497806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50"/>
              <a:buFont typeface="Crimson Pro"/>
              <a:buNone/>
            </a:pPr>
            <a:r>
              <a:rPr b="0" i="0" lang="en-US" sz="1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MessageService</a:t>
            </a:r>
            <a:endParaRPr b="0" i="0" sz="1150" u="none" cap="none" strike="noStrike"/>
          </a:p>
        </p:txBody>
      </p:sp>
      <p:sp>
        <p:nvSpPr>
          <p:cNvPr id="219" name="Google Shape;219;p25"/>
          <p:cNvSpPr/>
          <p:nvPr/>
        </p:nvSpPr>
        <p:spPr>
          <a:xfrm>
            <a:off x="6251377" y="4832152"/>
            <a:ext cx="7614047" cy="191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900"/>
              <a:buFont typeface="Heebo"/>
              <a:buNone/>
            </a:pPr>
            <a:r>
              <a:rPr b="0" i="0" lang="en-US" sz="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Responsible for saving chat messages and accurately linking senders to recipients within the database.</a:t>
            </a:r>
            <a:endParaRPr b="0" i="0" sz="900" u="none" cap="none" strike="noStrike"/>
          </a:p>
        </p:txBody>
      </p:sp>
      <p:sp>
        <p:nvSpPr>
          <p:cNvPr id="220" name="Google Shape;220;p25"/>
          <p:cNvSpPr/>
          <p:nvPr/>
        </p:nvSpPr>
        <p:spPr>
          <a:xfrm>
            <a:off x="6131600" y="5263277"/>
            <a:ext cx="7853601" cy="1169313"/>
          </a:xfrm>
          <a:prstGeom prst="roundRect">
            <a:avLst>
              <a:gd fmla="val 153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6251377" y="5383054"/>
            <a:ext cx="359450" cy="359450"/>
          </a:xfrm>
          <a:prstGeom prst="roundRect">
            <a:avLst>
              <a:gd fmla="val 25436321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2" name="Google Shape;22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0198" y="5461635"/>
            <a:ext cx="161687" cy="2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/>
          <p:nvPr/>
        </p:nvSpPr>
        <p:spPr>
          <a:xfrm>
            <a:off x="6251377" y="5862280"/>
            <a:ext cx="1497806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50"/>
              <a:buFont typeface="Crimson Pro"/>
              <a:buNone/>
            </a:pPr>
            <a:r>
              <a:rPr b="0" i="0" lang="en-US" sz="1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AppSocketGateway</a:t>
            </a:r>
            <a:endParaRPr b="0" i="0" sz="1150" u="none" cap="none" strike="noStrike"/>
          </a:p>
        </p:txBody>
      </p:sp>
      <p:sp>
        <p:nvSpPr>
          <p:cNvPr id="224" name="Google Shape;224;p25"/>
          <p:cNvSpPr/>
          <p:nvPr/>
        </p:nvSpPr>
        <p:spPr>
          <a:xfrm>
            <a:off x="6251377" y="6121241"/>
            <a:ext cx="7614047" cy="191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900"/>
              <a:buFont typeface="Heebo"/>
              <a:buNone/>
            </a:pPr>
            <a:r>
              <a:rPr b="0" i="0" lang="en-US" sz="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Orchestrates real-time communication via WebSockets, ensuring instant message delivery and updates.</a:t>
            </a:r>
            <a:endParaRPr b="0" i="0" sz="900" u="none" cap="none" strike="noStrike"/>
          </a:p>
        </p:txBody>
      </p:sp>
      <p:sp>
        <p:nvSpPr>
          <p:cNvPr id="225" name="Google Shape;225;p25"/>
          <p:cNvSpPr/>
          <p:nvPr/>
        </p:nvSpPr>
        <p:spPr>
          <a:xfrm>
            <a:off x="6131600" y="6552367"/>
            <a:ext cx="7853601" cy="1169313"/>
          </a:xfrm>
          <a:prstGeom prst="roundRect">
            <a:avLst>
              <a:gd fmla="val 153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6251377" y="6672143"/>
            <a:ext cx="359450" cy="359450"/>
          </a:xfrm>
          <a:prstGeom prst="roundRect">
            <a:avLst>
              <a:gd fmla="val 25436321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7" name="Google Shape;227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50198" y="6750725"/>
            <a:ext cx="161687" cy="2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>
            <a:off x="6251377" y="7151370"/>
            <a:ext cx="1497806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50"/>
              <a:buFont typeface="Crimson Pro"/>
              <a:buNone/>
            </a:pPr>
            <a:r>
              <a:rPr b="0" i="0" lang="en-US" sz="1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AI Model Integration</a:t>
            </a:r>
            <a:endParaRPr b="0" i="0" sz="1150" u="none" cap="none" strike="noStrike"/>
          </a:p>
        </p:txBody>
      </p:sp>
      <p:sp>
        <p:nvSpPr>
          <p:cNvPr id="229" name="Google Shape;229;p25"/>
          <p:cNvSpPr/>
          <p:nvPr/>
        </p:nvSpPr>
        <p:spPr>
          <a:xfrm>
            <a:off x="6251377" y="7410331"/>
            <a:ext cx="7614047" cy="191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900"/>
              <a:buFont typeface="Heebo"/>
              <a:buNone/>
            </a:pPr>
            <a:r>
              <a:rPr b="0" i="0" lang="en-US" sz="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Utilizes Groq/Compound-Mini for intelligent chat responses and natural language processing capabilities.</a:t>
            </a:r>
            <a:endParaRPr b="0" i="0" sz="9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/>
          <p:nvPr/>
        </p:nvSpPr>
        <p:spPr>
          <a:xfrm>
            <a:off x="752713" y="591383"/>
            <a:ext cx="3494961" cy="436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36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750"/>
              <a:buFont typeface="Crimson Pro"/>
              <a:buNone/>
            </a:pPr>
            <a:r>
              <a:rPr b="0" i="0" lang="en-US" sz="27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Backend Code Snippets</a:t>
            </a:r>
            <a:endParaRPr b="0" i="0" sz="2750" u="none" cap="none" strike="noStrike"/>
          </a:p>
        </p:txBody>
      </p:sp>
      <p:sp>
        <p:nvSpPr>
          <p:cNvPr id="236" name="Google Shape;236;p26"/>
          <p:cNvSpPr/>
          <p:nvPr/>
        </p:nvSpPr>
        <p:spPr>
          <a:xfrm>
            <a:off x="752713" y="1307663"/>
            <a:ext cx="13124974" cy="223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Heebo"/>
              <a:buNone/>
            </a:pPr>
            <a:r>
              <a:rPr b="0" i="0" lang="en-US" sz="11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Illustrating the practical implementation of our backend logic:</a:t>
            </a:r>
            <a:endParaRPr b="0" i="0" sz="1100" u="none" cap="none" strike="noStrike"/>
          </a:p>
        </p:txBody>
      </p:sp>
      <p:sp>
        <p:nvSpPr>
          <p:cNvPr id="237" name="Google Shape;237;p26"/>
          <p:cNvSpPr/>
          <p:nvPr/>
        </p:nvSpPr>
        <p:spPr>
          <a:xfrm>
            <a:off x="752713" y="1828205"/>
            <a:ext cx="1747480" cy="21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1350"/>
              <a:buFont typeface="Crimson Pro"/>
              <a:buNone/>
            </a:pPr>
            <a:r>
              <a:rPr b="0" i="0" lang="en-US" sz="13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Authentication Service</a:t>
            </a:r>
            <a:endParaRPr b="0" i="0" sz="1350" u="none" cap="none" strike="noStrike"/>
          </a:p>
        </p:txBody>
      </p:sp>
      <p:sp>
        <p:nvSpPr>
          <p:cNvPr id="238" name="Google Shape;238;p26"/>
          <p:cNvSpPr/>
          <p:nvPr/>
        </p:nvSpPr>
        <p:spPr>
          <a:xfrm>
            <a:off x="752713" y="2186464"/>
            <a:ext cx="6391989" cy="238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onsolas"/>
              <a:buNone/>
            </a:pPr>
            <a:r>
              <a:rPr b="0" i="0" lang="en-US" sz="1100" u="none" cap="none" strike="noStrike">
                <a:solidFill>
                  <a:srgbClr val="4C4C4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api/authentication/service.ts</a:t>
            </a:r>
            <a:r>
              <a:rPr b="0" i="0" lang="en-US" sz="11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endParaRPr b="0" i="0" sz="1100" u="none" cap="none" strike="noStrike"/>
          </a:p>
        </p:txBody>
      </p:sp>
      <p:sp>
        <p:nvSpPr>
          <p:cNvPr id="239" name="Google Shape;239;p26"/>
          <p:cNvSpPr/>
          <p:nvPr/>
        </p:nvSpPr>
        <p:spPr>
          <a:xfrm>
            <a:off x="752713" y="2582466"/>
            <a:ext cx="6391989" cy="1774746"/>
          </a:xfrm>
          <a:prstGeom prst="roundRect">
            <a:avLst>
              <a:gd fmla="val 1182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745808" y="2582466"/>
            <a:ext cx="6405801" cy="1774746"/>
          </a:xfrm>
          <a:prstGeom prst="roundRect">
            <a:avLst>
              <a:gd fmla="val 1182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885587" y="2687241"/>
            <a:ext cx="6126242" cy="1565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onsolas"/>
              <a:buNone/>
            </a:pPr>
            <a:r>
              <a:rPr b="0" i="0" lang="en-US" sz="1100" u="none" cap="none" strike="noStrike">
                <a:solidFill>
                  <a:srgbClr val="4C4C4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login(user: Account) {  const payload = { sub: user.username, fullname: user.fullname };  const secret = process.env.JWT_SECRET!;  const accessToken = jwt.sign(payload, secret, { expiresIn: '1h' });  return { accessToken, user: { username: user.username, fullname: user.fullname } };}</a:t>
            </a:r>
            <a:endParaRPr b="0" i="0" sz="1100" u="none" cap="none" strike="noStrike"/>
          </a:p>
        </p:txBody>
      </p:sp>
      <p:sp>
        <p:nvSpPr>
          <p:cNvPr id="242" name="Google Shape;242;p26"/>
          <p:cNvSpPr/>
          <p:nvPr/>
        </p:nvSpPr>
        <p:spPr>
          <a:xfrm>
            <a:off x="752713" y="4514374"/>
            <a:ext cx="1747480" cy="21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1350"/>
              <a:buFont typeface="Crimson Pro"/>
              <a:buNone/>
            </a:pPr>
            <a:r>
              <a:rPr b="0" i="0" lang="en-US" sz="13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Message Service</a:t>
            </a:r>
            <a:endParaRPr b="0" i="0" sz="1350" u="none" cap="none" strike="noStrike"/>
          </a:p>
        </p:txBody>
      </p:sp>
      <p:sp>
        <p:nvSpPr>
          <p:cNvPr id="243" name="Google Shape;243;p26"/>
          <p:cNvSpPr/>
          <p:nvPr/>
        </p:nvSpPr>
        <p:spPr>
          <a:xfrm>
            <a:off x="752713" y="4872633"/>
            <a:ext cx="6391989" cy="238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onsolas"/>
              <a:buNone/>
            </a:pPr>
            <a:r>
              <a:rPr b="0" i="0" lang="en-US" sz="1100" u="none" cap="none" strike="noStrike">
                <a:solidFill>
                  <a:srgbClr val="4C4C4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api/services/message.service.ts</a:t>
            </a:r>
            <a:r>
              <a:rPr b="0" i="0" lang="en-US" sz="11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endParaRPr b="0" i="0" sz="1100" u="none" cap="none" strike="noStrike"/>
          </a:p>
        </p:txBody>
      </p:sp>
      <p:sp>
        <p:nvSpPr>
          <p:cNvPr id="244" name="Google Shape;244;p26"/>
          <p:cNvSpPr/>
          <p:nvPr/>
        </p:nvSpPr>
        <p:spPr>
          <a:xfrm>
            <a:off x="752713" y="5268635"/>
            <a:ext cx="6391989" cy="2221944"/>
          </a:xfrm>
          <a:prstGeom prst="roundRect">
            <a:avLst>
              <a:gd fmla="val 944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745808" y="5268635"/>
            <a:ext cx="6405801" cy="2221944"/>
          </a:xfrm>
          <a:prstGeom prst="roundRect">
            <a:avLst>
              <a:gd fmla="val 944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885587" y="5373410"/>
            <a:ext cx="6126242" cy="2012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onsolas"/>
              <a:buNone/>
            </a:pPr>
            <a:r>
              <a:rPr b="0" i="0" lang="en-US" sz="1100" u="none" cap="none" strike="noStrike">
                <a:solidFill>
                  <a:srgbClr val="4C4C4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async insertMessage(message_owner: string, message_content: string) {  const message = this.messageRepository.create({    message_owner: message_owner,    message_content: message_content,    created_at: new Date(),  });  return this.messageRepository.save(message);}</a:t>
            </a:r>
            <a:endParaRPr b="0" i="0" sz="1100" u="none" cap="none" strike="noStrike"/>
          </a:p>
        </p:txBody>
      </p:sp>
      <p:sp>
        <p:nvSpPr>
          <p:cNvPr id="247" name="Google Shape;247;p26"/>
          <p:cNvSpPr/>
          <p:nvPr/>
        </p:nvSpPr>
        <p:spPr>
          <a:xfrm>
            <a:off x="7493318" y="1828205"/>
            <a:ext cx="1747480" cy="21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1350"/>
              <a:buFont typeface="Crimson Pro"/>
              <a:buNone/>
            </a:pPr>
            <a:r>
              <a:rPr b="0" i="0" lang="en-US" sz="13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App Socket Gateway</a:t>
            </a:r>
            <a:endParaRPr b="0" i="0" sz="1350" u="none" cap="none" strike="noStrike"/>
          </a:p>
        </p:txBody>
      </p:sp>
      <p:sp>
        <p:nvSpPr>
          <p:cNvPr id="248" name="Google Shape;248;p26"/>
          <p:cNvSpPr/>
          <p:nvPr/>
        </p:nvSpPr>
        <p:spPr>
          <a:xfrm>
            <a:off x="7493318" y="2186464"/>
            <a:ext cx="6391989" cy="238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onsolas"/>
              <a:buNone/>
            </a:pPr>
            <a:r>
              <a:rPr b="0" i="0" lang="en-US" sz="1100" u="none" cap="none" strike="noStrike">
                <a:solidFill>
                  <a:srgbClr val="4C4C4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api/app-socket/app-scoket.gatweay.ts</a:t>
            </a:r>
            <a:r>
              <a:rPr b="0" i="0" lang="en-US" sz="11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endParaRPr b="0" i="0" sz="1100" u="none" cap="none" strike="noStrike"/>
          </a:p>
        </p:txBody>
      </p:sp>
      <p:sp>
        <p:nvSpPr>
          <p:cNvPr id="249" name="Google Shape;249;p26"/>
          <p:cNvSpPr/>
          <p:nvPr/>
        </p:nvSpPr>
        <p:spPr>
          <a:xfrm>
            <a:off x="7493318" y="2582466"/>
            <a:ext cx="6391989" cy="4905137"/>
          </a:xfrm>
          <a:prstGeom prst="roundRect">
            <a:avLst>
              <a:gd fmla="val 428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7486412" y="2582466"/>
            <a:ext cx="6405801" cy="4905137"/>
          </a:xfrm>
          <a:prstGeom prst="roundRect">
            <a:avLst>
              <a:gd fmla="val 428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/>
          <p:nvPr/>
        </p:nvSpPr>
        <p:spPr>
          <a:xfrm>
            <a:off x="7626191" y="2687241"/>
            <a:ext cx="6126242" cy="4695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onsolas"/>
              <a:buNone/>
            </a:pPr>
            <a:r>
              <a:rPr b="0" i="0" lang="en-US" sz="1100" u="none" cap="none" strike="noStrike">
                <a:solidFill>
                  <a:srgbClr val="4C4C4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@SubscribeMessage('send-chat-message')handleSendMessage(socket: Socket, payload: any) { this.messageService .insertMessage((socket as any).username, payload) .then((message) =&gt; { socket.broadcast.emit('recieve-chat-message', { data: [(socket as any).username, payload, message.id], }); socket.emit('recieve-chat-message', { data: ['You', payload, message.id], }); for (const user of this.onlineUsers) { if (user.username !== (socket as any).username) { this.userMessagesReceivedService .insertUserMessagesReceived(user.username, message.id) .then((message) =&gt; {}); } } });}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